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4"/>
  </p:notesMasterIdLst>
  <p:handoutMasterIdLst>
    <p:handoutMasterId r:id="rId15"/>
  </p:handoutMasterIdLst>
  <p:sldIdLst>
    <p:sldId id="265" r:id="rId3"/>
    <p:sldId id="283" r:id="rId4"/>
    <p:sldId id="267" r:id="rId5"/>
    <p:sldId id="285" r:id="rId6"/>
    <p:sldId id="266" r:id="rId7"/>
    <p:sldId id="284" r:id="rId8"/>
    <p:sldId id="286" r:id="rId9"/>
    <p:sldId id="287" r:id="rId10"/>
    <p:sldId id="289" r:id="rId11"/>
    <p:sldId id="288" r:id="rId12"/>
    <p:sldId id="268" r:id="rId13"/>
  </p:sldIdLst>
  <p:sldSz cx="12188825"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8" autoAdjust="0"/>
    <p:restoredTop sz="65576" autoAdjust="0"/>
  </p:normalViewPr>
  <p:slideViewPr>
    <p:cSldViewPr showGuides="1">
      <p:cViewPr varScale="1">
        <p:scale>
          <a:sx n="75" d="100"/>
          <a:sy n="75" d="100"/>
        </p:scale>
        <p:origin x="1776" y="60"/>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62" d="100"/>
          <a:sy n="62" d="100"/>
        </p:scale>
        <p:origin x="1950" y="7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sz="quarter" idx="1"/>
          </p:nvPr>
        </p:nvSpPr>
        <p:spPr>
          <a:xfrm>
            <a:off x="3978132" y="1"/>
            <a:ext cx="3043343" cy="465455"/>
          </a:xfrm>
          <a:prstGeom prst="rect">
            <a:avLst/>
          </a:prstGeom>
        </p:spPr>
        <p:txBody>
          <a:bodyPr vert="horz" lIns="93324" tIns="46662" rIns="93324" bIns="46662" rtlCol="0"/>
          <a:lstStyle>
            <a:lvl1pPr algn="r">
              <a:defRPr sz="1200"/>
            </a:lvl1pPr>
          </a:lstStyle>
          <a:p>
            <a:fld id="{739FF845-BB4A-479D-8C06-522C1DBAB2F9}" type="datetimeFigureOut">
              <a:rPr lang="en-US"/>
              <a:t>9/26/2017</a:t>
            </a:fld>
            <a:endParaRPr/>
          </a:p>
        </p:txBody>
      </p:sp>
      <p:sp>
        <p:nvSpPr>
          <p:cNvPr id="4" name="Footer Placeholder 3"/>
          <p:cNvSpPr>
            <a:spLocks noGrp="1"/>
          </p:cNvSpPr>
          <p:nvPr>
            <p:ph type="ftr" sz="quarter" idx="2"/>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5" name="Slide Number Placeholder 4"/>
          <p:cNvSpPr>
            <a:spLocks noGrp="1"/>
          </p:cNvSpPr>
          <p:nvPr>
            <p:ph type="sldNum" sz="quarter" idx="3"/>
          </p:nvPr>
        </p:nvSpPr>
        <p:spPr>
          <a:xfrm>
            <a:off x="3978132" y="8842030"/>
            <a:ext cx="3043343" cy="465455"/>
          </a:xfrm>
          <a:prstGeom prst="rect">
            <a:avLst/>
          </a:prstGeom>
        </p:spPr>
        <p:txBody>
          <a:bodyPr vert="horz" lIns="93324" tIns="46662" rIns="93324" bIns="46662" rtlCol="0" anchor="b"/>
          <a:lstStyle>
            <a:lvl1pPr algn="r">
              <a:defRPr sz="1200"/>
            </a:lvl1pPr>
          </a:lstStyle>
          <a:p>
            <a:fld id="{C4FD142E-5B44-489E-8F73-9E67242E680D}" type="slidenum">
              <a:rPr/>
              <a:t>‹#›</a:t>
            </a:fld>
            <a:endParaRPr/>
          </a:p>
        </p:txBody>
      </p:sp>
    </p:spTree>
    <p:extLst>
      <p:ext uri="{BB962C8B-B14F-4D97-AF65-F5344CB8AC3E}">
        <p14:creationId xmlns:p14="http://schemas.microsoft.com/office/powerpoint/2010/main" val="21961249"/>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13.png>
</file>

<file path=ppt/media/image14.png>
</file>

<file path=ppt/media/image15.png>
</file>

<file path=ppt/media/image16.gif>
</file>

<file path=ppt/media/image17.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idx="1"/>
          </p:nvPr>
        </p:nvSpPr>
        <p:spPr>
          <a:xfrm>
            <a:off x="3978132" y="1"/>
            <a:ext cx="3043343" cy="465455"/>
          </a:xfrm>
          <a:prstGeom prst="rect">
            <a:avLst/>
          </a:prstGeom>
        </p:spPr>
        <p:txBody>
          <a:bodyPr vert="horz" lIns="93324" tIns="46662" rIns="93324" bIns="46662" rtlCol="0"/>
          <a:lstStyle>
            <a:lvl1pPr algn="r">
              <a:defRPr sz="1200"/>
            </a:lvl1pPr>
          </a:lstStyle>
          <a:p>
            <a:fld id="{3ABD2D7A-D230-4F91-BD59-0A39C2703BA8}" type="datetimeFigureOut">
              <a:rPr lang="en-US"/>
              <a:t>9/26/2017</a:t>
            </a:fld>
            <a:endParaRPr/>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7" name="Slide Number Placeholder 6"/>
          <p:cNvSpPr>
            <a:spLocks noGrp="1"/>
          </p:cNvSpPr>
          <p:nvPr>
            <p:ph type="sldNum" sz="quarter" idx="5"/>
          </p:nvPr>
        </p:nvSpPr>
        <p:spPr>
          <a:xfrm>
            <a:off x="3978132" y="8842030"/>
            <a:ext cx="3043343" cy="465455"/>
          </a:xfrm>
          <a:prstGeom prst="rect">
            <a:avLst/>
          </a:prstGeom>
        </p:spPr>
        <p:txBody>
          <a:bodyPr vert="horz" lIns="93324" tIns="46662" rIns="93324" bIns="46662"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a:p>
        </p:txBody>
      </p:sp>
    </p:spTree>
    <p:extLst>
      <p:ext uri="{BB962C8B-B14F-4D97-AF65-F5344CB8AC3E}">
        <p14:creationId xmlns:p14="http://schemas.microsoft.com/office/powerpoint/2010/main" val="92758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With ML we normally the whole learning process </a:t>
            </a:r>
            <a:r>
              <a:rPr lang="en-US" b="1" dirty="0"/>
              <a:t>with features that has been extracted from the data</a:t>
            </a:r>
            <a:r>
              <a:rPr lang="en-US" dirty="0"/>
              <a:t>, then we just run models on top of them</a:t>
            </a:r>
          </a:p>
          <a:p>
            <a:pPr marL="628650" lvl="1" indent="-171450">
              <a:buFont typeface="Arial" panose="020B0604020202020204" pitchFamily="34" charset="0"/>
              <a:buChar char="•"/>
            </a:pPr>
            <a:r>
              <a:rPr lang="en-US" baseline="0" dirty="0" err="1"/>
              <a:t>Icream</a:t>
            </a:r>
            <a:r>
              <a:rPr lang="en-US" baseline="0" dirty="0"/>
              <a:t> sales – temperature</a:t>
            </a:r>
          </a:p>
          <a:p>
            <a:pPr marL="628650" lvl="1" indent="-171450">
              <a:buFont typeface="Arial" panose="020B0604020202020204" pitchFamily="34" charset="0"/>
              <a:buChar char="•"/>
            </a:pPr>
            <a:r>
              <a:rPr lang="en-US" baseline="0" dirty="0"/>
              <a:t>Car price predictor – MPG,  Review rating, HP</a:t>
            </a:r>
          </a:p>
          <a:p>
            <a:endParaRPr lang="en-US" baseline="0" dirty="0"/>
          </a:p>
          <a:p>
            <a:pPr marL="0" indent="0">
              <a:buFont typeface="Arial" panose="020B0604020202020204" pitchFamily="34" charset="0"/>
              <a:buNone/>
            </a:pPr>
            <a:r>
              <a:rPr lang="en-US" baseline="0" dirty="0"/>
              <a:t>But in a lot of real world applications this extraction of features can become really </a:t>
            </a:r>
            <a:r>
              <a:rPr lang="en-US" baseline="0" dirty="0" err="1"/>
              <a:t>really</a:t>
            </a:r>
            <a:r>
              <a:rPr lang="en-US" baseline="0" dirty="0"/>
              <a:t> challenging.</a:t>
            </a:r>
          </a:p>
          <a:p>
            <a:pPr marL="171450" indent="-171450">
              <a:buFont typeface="Arial" panose="020B0604020202020204" pitchFamily="34" charset="0"/>
              <a:buChar char="•"/>
            </a:pPr>
            <a:endParaRPr lang="en-US" baseline="0" dirty="0"/>
          </a:p>
          <a:p>
            <a:pPr marL="628650" lvl="1" indent="-171450">
              <a:buFont typeface="Arial" panose="020B0604020202020204" pitchFamily="34" charset="0"/>
              <a:buChar char="•"/>
            </a:pPr>
            <a:r>
              <a:rPr lang="en-US" b="1" baseline="0" dirty="0"/>
              <a:t>Cancer Breast tissue detection</a:t>
            </a:r>
          </a:p>
          <a:p>
            <a:pPr marL="628650" lvl="1" indent="-171450">
              <a:buFont typeface="Arial" panose="020B0604020202020204" pitchFamily="34" charset="0"/>
              <a:buChar char="•"/>
            </a:pPr>
            <a:r>
              <a:rPr lang="en-US" b="1" baseline="0" dirty="0"/>
              <a:t>Shazam</a:t>
            </a:r>
            <a:r>
              <a:rPr lang="en-US" baseline="0" dirty="0"/>
              <a:t>.</a:t>
            </a:r>
          </a:p>
          <a:p>
            <a:pPr marL="457200" lvl="1" indent="0" algn="l">
              <a:buFont typeface="Arial" panose="020B0604020202020204" pitchFamily="34" charset="0"/>
              <a:buNone/>
            </a:pPr>
            <a:endParaRPr lang="en-US" baseline="0" dirty="0"/>
          </a:p>
          <a:p>
            <a:pPr marL="457200" lvl="1" indent="0" algn="l">
              <a:buFont typeface="Arial" panose="020B0604020202020204" pitchFamily="34" charset="0"/>
              <a:buNone/>
            </a:pPr>
            <a:endParaRPr lang="en-US" baseline="0" dirty="0"/>
          </a:p>
          <a:p>
            <a:pPr marL="457200" lvl="1" indent="0" algn="l">
              <a:buFont typeface="Arial" panose="020B0604020202020204" pitchFamily="34" charset="0"/>
              <a:buNone/>
            </a:pPr>
            <a:r>
              <a:rPr lang="en-US" baseline="0" dirty="0"/>
              <a:t>Deep learning is really good at identifying patterns in data, and because of that humans don’t have to worry of identifying features.</a:t>
            </a:r>
          </a:p>
        </p:txBody>
      </p:sp>
      <p:sp>
        <p:nvSpPr>
          <p:cNvPr id="4" name="Slide Number Placeholder 3"/>
          <p:cNvSpPr>
            <a:spLocks noGrp="1"/>
          </p:cNvSpPr>
          <p:nvPr>
            <p:ph type="sldNum" sz="quarter" idx="10"/>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2287607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imagine a different problem: </a:t>
            </a:r>
          </a:p>
          <a:p>
            <a:r>
              <a:rPr lang="en-US" dirty="0"/>
              <a:t>I want an algorithm that tells me by looking at a picture if a person is a woman or a man.</a:t>
            </a:r>
          </a:p>
          <a:p>
            <a:endParaRPr lang="en-US" dirty="0"/>
          </a:p>
          <a:p>
            <a:r>
              <a:rPr lang="en-US" dirty="0"/>
              <a:t>Humans have high level abstractions learnt over the years, stuff like:</a:t>
            </a:r>
          </a:p>
          <a:p>
            <a:pPr marL="628650" lvl="1" indent="-171450">
              <a:buFont typeface="Arial" panose="020B0604020202020204" pitchFamily="34" charset="0"/>
              <a:buChar char="•"/>
            </a:pPr>
            <a:r>
              <a:rPr lang="en-US" dirty="0"/>
              <a:t>Eye</a:t>
            </a:r>
          </a:p>
          <a:p>
            <a:pPr marL="628650" lvl="1" indent="-171450">
              <a:buFont typeface="Arial" panose="020B0604020202020204" pitchFamily="34" charset="0"/>
              <a:buChar char="•"/>
            </a:pPr>
            <a:r>
              <a:rPr lang="en-US" dirty="0"/>
              <a:t>Face</a:t>
            </a:r>
          </a:p>
          <a:p>
            <a:pPr marL="628650" lvl="1" indent="-171450">
              <a:buFont typeface="Arial" panose="020B0604020202020204" pitchFamily="34" charset="0"/>
              <a:buChar char="•"/>
            </a:pPr>
            <a:r>
              <a:rPr lang="en-US" dirty="0"/>
              <a:t>Woman’s face vs Man’s face.</a:t>
            </a:r>
          </a:p>
          <a:p>
            <a:endParaRPr lang="en-US" dirty="0"/>
          </a:p>
          <a:p>
            <a:endParaRPr lang="en-US" dirty="0"/>
          </a:p>
          <a:p>
            <a:r>
              <a:rPr lang="en-US" dirty="0"/>
              <a:t>The Issue is not to know what abstractions to use, but to translate those into numbers for a computer to understand.</a:t>
            </a:r>
          </a:p>
          <a:p>
            <a:endParaRPr lang="en-US" dirty="0"/>
          </a:p>
          <a:p>
            <a:r>
              <a:rPr lang="en-US" dirty="0"/>
              <a:t>Deep learning solves this problem of learning higher model abstractions. </a:t>
            </a:r>
          </a:p>
          <a:p>
            <a:r>
              <a:rPr lang="en-US" dirty="0"/>
              <a:t>Starting with </a:t>
            </a:r>
            <a:r>
              <a:rPr lang="en-US" b="1" dirty="0"/>
              <a:t>the raw data</a:t>
            </a:r>
            <a:r>
              <a:rPr lang="en-US" dirty="0"/>
              <a:t>, it </a:t>
            </a:r>
            <a:r>
              <a:rPr lang="en-US" b="1" dirty="0"/>
              <a:t>learns simple abstractions </a:t>
            </a:r>
            <a:r>
              <a:rPr lang="en-US" dirty="0"/>
              <a:t>that </a:t>
            </a:r>
            <a:r>
              <a:rPr lang="en-US" b="1" dirty="0"/>
              <a:t>become</a:t>
            </a:r>
            <a:r>
              <a:rPr lang="en-US" b="1" baseline="0" dirty="0"/>
              <a:t> </a:t>
            </a:r>
            <a:r>
              <a:rPr lang="en-US" b="1" dirty="0"/>
              <a:t>more complex with each layer</a:t>
            </a:r>
            <a:r>
              <a:rPr lang="en-US" dirty="0"/>
              <a:t>.</a:t>
            </a:r>
          </a:p>
          <a:p>
            <a:r>
              <a:rPr lang="en-US" dirty="0"/>
              <a:t>Each layer learns</a:t>
            </a:r>
            <a:r>
              <a:rPr lang="en-US" baseline="0" dirty="0"/>
              <a:t> a higher abstraction on the input coming from the layer before it.</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3</a:t>
            </a:fld>
            <a:endParaRPr lang="en-US"/>
          </a:p>
        </p:txBody>
      </p:sp>
    </p:spTree>
    <p:extLst>
      <p:ext uri="{BB962C8B-B14F-4D97-AF65-F5344CB8AC3E}">
        <p14:creationId xmlns:p14="http://schemas.microsoft.com/office/powerpoint/2010/main" val="4267729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baseline="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a:t>Neural networks = Group of neurons aggregated into layers to perform similar functions</a:t>
            </a:r>
            <a:r>
              <a:rPr lang="en-US" b="0" baseline="0" dirty="0"/>
              <a:t>. Most common class of deep learning algorithms.</a:t>
            </a:r>
            <a:endParaRPr lang="en-US" baseline="0" dirty="0"/>
          </a:p>
          <a:p>
            <a:pPr marL="171450" indent="-171450">
              <a:buFont typeface="Arial" panose="020B0604020202020204" pitchFamily="34" charset="0"/>
              <a:buChar char="•"/>
            </a:pPr>
            <a:r>
              <a:rPr lang="en-US" b="1" baseline="0" dirty="0"/>
              <a:t>Deep learning = </a:t>
            </a:r>
            <a:r>
              <a:rPr lang="en-US" b="0" baseline="0" dirty="0"/>
              <a:t>Algorithms that </a:t>
            </a:r>
            <a:r>
              <a:rPr lang="en-US" b="1" baseline="0" dirty="0"/>
              <a:t>learn what features are actually important</a:t>
            </a:r>
            <a:r>
              <a:rPr lang="en-US" b="0" baseline="0" dirty="0"/>
              <a:t>. The more complex the graph, the more relationships it can learn.</a:t>
            </a:r>
          </a:p>
          <a:p>
            <a:pPr marL="171450" indent="-171450">
              <a:buFont typeface="Arial" panose="020B0604020202020204" pitchFamily="34" charset="0"/>
              <a:buChar char="•"/>
            </a:pPr>
            <a:r>
              <a:rPr lang="en-US" b="1" baseline="0" dirty="0"/>
              <a:t>Neurons </a:t>
            </a:r>
            <a:r>
              <a:rPr lang="en-US" b="0" baseline="0" dirty="0"/>
              <a:t>= Simplest building blocks that are used to build these neural networks. These are the </a:t>
            </a:r>
            <a:r>
              <a:rPr lang="en-US" b="1" baseline="0" dirty="0"/>
              <a:t>units that actually do the learning</a:t>
            </a:r>
            <a:r>
              <a:rPr lang="en-US" b="0" baseline="0" dirty="0"/>
              <a:t>.</a:t>
            </a:r>
          </a:p>
        </p:txBody>
      </p:sp>
      <p:sp>
        <p:nvSpPr>
          <p:cNvPr id="4" name="Slide Number Placeholder 3"/>
          <p:cNvSpPr>
            <a:spLocks noGrp="1"/>
          </p:cNvSpPr>
          <p:nvPr>
            <p:ph type="sldNum" sz="quarter" idx="10"/>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144518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Neurons can be connected in very complex way</a:t>
            </a:r>
            <a:r>
              <a:rPr lang="en-US" sz="1200" dirty="0"/>
              <a:t>, but each neuron </a:t>
            </a:r>
            <a:r>
              <a:rPr lang="en-US" sz="1200" b="1" dirty="0"/>
              <a:t>only applies two simple function to its inputs</a:t>
            </a:r>
            <a:r>
              <a:rPr lang="en-U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Linear transformation: (Requires the weights, and the bias)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W1.. </a:t>
            </a:r>
            <a:r>
              <a:rPr lang="en-US" sz="1200" b="1" dirty="0" err="1"/>
              <a:t>Wn</a:t>
            </a:r>
            <a:r>
              <a:rPr lang="en-US" sz="1200" dirty="0"/>
              <a:t> are called </a:t>
            </a:r>
            <a:r>
              <a:rPr lang="en-US" sz="1200" b="1" dirty="0"/>
              <a:t>weights</a:t>
            </a:r>
            <a:r>
              <a:rPr lang="en-US" sz="1200" dirty="0"/>
              <a:t> because they are use to </a:t>
            </a:r>
            <a:r>
              <a:rPr lang="en-US" sz="1200" b="1" dirty="0"/>
              <a:t>alter</a:t>
            </a:r>
            <a:r>
              <a:rPr lang="en-US" sz="1200" dirty="0"/>
              <a:t> how much </a:t>
            </a:r>
            <a:r>
              <a:rPr lang="en-US" sz="1200" b="1" dirty="0"/>
              <a:t>importance</a:t>
            </a:r>
            <a:r>
              <a:rPr lang="en-US" sz="1200" dirty="0"/>
              <a:t> shall we give to input of 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b, is called the bias</a:t>
            </a:r>
            <a:r>
              <a:rPr lang="en-US" sz="1200" dirty="0"/>
              <a:t>, because it allow us to </a:t>
            </a:r>
            <a:r>
              <a:rPr lang="en-US" sz="1200" b="1" dirty="0"/>
              <a:t>shift the output of the linear transformation up and down </a:t>
            </a:r>
            <a:r>
              <a:rPr lang="en-US" sz="1200" b="0" dirty="0"/>
              <a:t>in order to learn the function best</a:t>
            </a:r>
            <a:r>
              <a:rPr lang="en-US" sz="1200"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Where W and b come from?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Weights and biases </a:t>
            </a:r>
            <a:r>
              <a:rPr lang="en-US" sz="1200" b="0" dirty="0"/>
              <a:t>of individual neurons </a:t>
            </a:r>
            <a:r>
              <a:rPr lang="en-US" sz="1200" b="1" dirty="0"/>
              <a:t>calculated during training, </a:t>
            </a:r>
            <a:r>
              <a:rPr lang="en-US" sz="1200" b="0" dirty="0"/>
              <a:t>which is managed for us by CNTK, </a:t>
            </a:r>
            <a:r>
              <a:rPr lang="en-US" sz="1200" b="0" dirty="0" err="1"/>
              <a:t>TensorFlow</a:t>
            </a:r>
            <a:r>
              <a:rPr lang="en-US" sz="1200" b="0" dirty="0"/>
              <a:t>, etc</a:t>
            </a:r>
            <a:r>
              <a:rPr lang="en-US" sz="1200" b="1"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Finding the “best “ values of W and b for each neuron is crucial.</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853742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do this we need the neuron to finds the best fitting line that goes through that set of points.</a:t>
            </a:r>
          </a:p>
          <a:p>
            <a:endParaRPr lang="en-US" dirty="0"/>
          </a:p>
          <a:p>
            <a:r>
              <a:rPr lang="en-US" b="1" dirty="0"/>
              <a:t>Classic regression problem</a:t>
            </a:r>
            <a:r>
              <a:rPr lang="en-US" dirty="0"/>
              <a:t>, the dots in blue are the actual data that will be used on the training .</a:t>
            </a:r>
          </a:p>
          <a:p>
            <a:endParaRPr lang="en-US" dirty="0"/>
          </a:p>
          <a:p>
            <a:r>
              <a:rPr lang="en-US" b="1" dirty="0"/>
              <a:t>So, the interesting question here is of all possible values of W and b, how the neuron knows how to pick the best W and b? </a:t>
            </a:r>
          </a:p>
          <a:p>
            <a:endParaRPr lang="en-US" b="1" dirty="0"/>
          </a:p>
          <a:p>
            <a:r>
              <a:rPr lang="en-US" b="1" dirty="0"/>
              <a:t>Because of a process called back propagation.</a:t>
            </a:r>
          </a:p>
          <a:p>
            <a:endParaRPr lang="en-US" b="1" dirty="0"/>
          </a:p>
          <a:p>
            <a:r>
              <a:rPr lang="en-US" b="1" dirty="0"/>
              <a:t>W</a:t>
            </a:r>
            <a:r>
              <a:rPr lang="en-US" b="0" dirty="0"/>
              <a:t> and </a:t>
            </a:r>
            <a:r>
              <a:rPr lang="en-US" b="1" dirty="0"/>
              <a:t>b</a:t>
            </a:r>
            <a:r>
              <a:rPr lang="en-US" b="0" dirty="0"/>
              <a:t>, are first defined randomly by the algorithm, once this is done, the </a:t>
            </a:r>
            <a:r>
              <a:rPr lang="en-US" b="1" dirty="0"/>
              <a:t>Mean Square Error is calculated (the mean of the square differences between the predicted values and the actual values</a:t>
            </a:r>
            <a:r>
              <a:rPr lang="en-US" b="0" dirty="0"/>
              <a:t>).</a:t>
            </a:r>
          </a:p>
          <a:p>
            <a:r>
              <a:rPr lang="en-US" b="0" dirty="0"/>
              <a:t>It is going to do this process several times until it finds the smallest possible error.  </a:t>
            </a:r>
          </a:p>
        </p:txBody>
      </p:sp>
      <p:sp>
        <p:nvSpPr>
          <p:cNvPr id="4" name="Slide Number Placeholder 3"/>
          <p:cNvSpPr>
            <a:spLocks noGrp="1"/>
          </p:cNvSpPr>
          <p:nvPr>
            <p:ph type="sldNum" sz="quarter" idx="10"/>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161962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important thing an activation function does is to introduce </a:t>
            </a:r>
            <a:r>
              <a:rPr lang="en-US" b="1" dirty="0"/>
              <a:t>non-linear properties into our network</a:t>
            </a:r>
            <a:r>
              <a:rPr lang="en-US" dirty="0"/>
              <a:t>, </a:t>
            </a:r>
          </a:p>
          <a:p>
            <a:endParaRPr lang="en-US" dirty="0"/>
          </a:p>
          <a:p>
            <a:r>
              <a:rPr lang="en-US" dirty="0"/>
              <a:t>So you might want to think, why is that useful? Well, pretty much any problem you want to solve can be translated into a non linear function, </a:t>
            </a:r>
          </a:p>
          <a:p>
            <a:r>
              <a:rPr lang="en-US" dirty="0"/>
              <a:t>and that can be recognizing a song, </a:t>
            </a:r>
          </a:p>
          <a:p>
            <a:r>
              <a:rPr lang="en-US" dirty="0"/>
              <a:t>Translate English to Spanish, </a:t>
            </a:r>
          </a:p>
          <a:p>
            <a:r>
              <a:rPr lang="en-US" dirty="0"/>
              <a:t>Or even recognizing a person inside of a picture. </a:t>
            </a:r>
          </a:p>
          <a:p>
            <a:r>
              <a:rPr lang="en-US" dirty="0"/>
              <a:t>So, we would not be able to solve this problems if our network was only linear, and it would not matter how many hidden layers the model would have, the output would always be linear.</a:t>
            </a:r>
          </a:p>
          <a:p>
            <a:endParaRPr lang="en-US" dirty="0"/>
          </a:p>
          <a:p>
            <a:r>
              <a:rPr lang="en-US" dirty="0"/>
              <a:t>So it can take two linear regions and add them to create a third non-linear region that will be the solution</a:t>
            </a:r>
          </a:p>
          <a:p>
            <a:endParaRPr lang="en-US" dirty="0"/>
          </a:p>
          <a:p>
            <a:r>
              <a:rPr lang="en-US" sz="1200" kern="1200" dirty="0">
                <a:solidFill>
                  <a:schemeClr val="tx1"/>
                </a:solidFill>
                <a:effectLst/>
                <a:latin typeface="+mn-lt"/>
                <a:ea typeface="+mn-ea"/>
                <a:cs typeface="+mn-cs"/>
              </a:rPr>
              <a:t>This is the mental picture I have when I see a neural network: </a:t>
            </a:r>
          </a:p>
          <a:p>
            <a:pPr rtl="0" fontAlgn="ctr"/>
            <a:r>
              <a:rPr lang="en-US" sz="1200" b="0" i="0" kern="1200" dirty="0">
                <a:solidFill>
                  <a:schemeClr val="tx1"/>
                </a:solidFill>
                <a:effectLst/>
                <a:latin typeface="+mn-lt"/>
                <a:ea typeface="+mn-ea"/>
                <a:cs typeface="+mn-cs"/>
              </a:rPr>
              <a:t>You have your input layer (for this case the x and the y)</a:t>
            </a:r>
          </a:p>
          <a:p>
            <a:pPr rtl="0" fontAlgn="ctr"/>
            <a:r>
              <a:rPr lang="en-US" sz="1200" b="0" i="0" kern="1200" dirty="0">
                <a:solidFill>
                  <a:schemeClr val="tx1"/>
                </a:solidFill>
                <a:effectLst/>
                <a:latin typeface="+mn-lt"/>
                <a:ea typeface="+mn-ea"/>
                <a:cs typeface="+mn-cs"/>
              </a:rPr>
              <a:t>My hidden layer which are the lines I am using to cut my regions </a:t>
            </a:r>
          </a:p>
          <a:p>
            <a:pPr rtl="0" fontAlgn="ctr"/>
            <a:r>
              <a:rPr lang="en-US" sz="1200" b="0" i="0" kern="1200" dirty="0">
                <a:solidFill>
                  <a:schemeClr val="tx1"/>
                </a:solidFill>
                <a:effectLst/>
                <a:latin typeface="+mn-lt"/>
                <a:ea typeface="+mn-ea"/>
                <a:cs typeface="+mn-cs"/>
              </a:rPr>
              <a:t>And the output layer which is the final region I obtained as a combination of those linear region</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2358506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sz="1200" kern="1200" dirty="0">
                <a:solidFill>
                  <a:schemeClr val="tx1"/>
                </a:solidFill>
                <a:effectLst/>
                <a:latin typeface="+mn-lt"/>
                <a:ea typeface="+mn-ea"/>
                <a:cs typeface="+mn-cs"/>
              </a:rPr>
              <a:t>So what activation function should I use on my neural network:</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rule nowadays: </a:t>
            </a: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Relu</a:t>
            </a:r>
            <a:r>
              <a:rPr lang="en-US" sz="1200" kern="1200" dirty="0">
                <a:solidFill>
                  <a:schemeClr val="tx1"/>
                </a:solidFill>
                <a:effectLst/>
                <a:latin typeface="+mn-lt"/>
                <a:ea typeface="+mn-ea"/>
                <a:cs typeface="+mn-cs"/>
              </a:rPr>
              <a:t> for your hidden layers.</a:t>
            </a: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for classification.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Linear activation or Sigmoid for regression.</a:t>
            </a:r>
          </a:p>
          <a:p>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Relu</a:t>
            </a:r>
            <a:r>
              <a:rPr lang="en-US" sz="1200" b="1" kern="1200" dirty="0">
                <a:solidFill>
                  <a:schemeClr val="tx1"/>
                </a:solidFill>
                <a:effectLst/>
                <a:latin typeface="+mn-lt"/>
                <a:ea typeface="+mn-ea"/>
                <a:cs typeface="+mn-cs"/>
              </a:rPr>
              <a:t> activation function = f(x) = max (0, x)</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of 2015, the most popular activation function for deep neural networks.</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1252485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11</a:t>
            </a:fld>
            <a:endParaRPr lang="en-US"/>
          </a:p>
        </p:txBody>
      </p:sp>
    </p:spTree>
    <p:extLst>
      <p:ext uri="{BB962C8B-B14F-4D97-AF65-F5344CB8AC3E}">
        <p14:creationId xmlns:p14="http://schemas.microsoft.com/office/powerpoint/2010/main" val="4160292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4" y="1600201"/>
            <a:ext cx="9144000" cy="2971799"/>
          </a:xfrm>
        </p:spPr>
        <p:txBody>
          <a:bodyPr anchor="b">
            <a:normAutofit/>
          </a:bodyPr>
          <a:lstStyle>
            <a:lvl1pPr>
              <a:lnSpc>
                <a:spcPct val="85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522412" y="4724400"/>
            <a:ext cx="9144001" cy="990600"/>
          </a:xfrm>
        </p:spPr>
        <p:txBody>
          <a:bodyPr>
            <a:normAutofit/>
          </a:bodyPr>
          <a:lstStyle>
            <a:lvl1pPr marL="0" indent="0" algn="l">
              <a:spcBef>
                <a:spcPts val="0"/>
              </a:spcBef>
              <a:buNone/>
              <a:defRPr sz="2400" cap="none" baseline="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03F41C87-7AD9-4845-A077-840E4A0F3F06}" type="datetimeFigureOut">
              <a:rPr lang="en-US"/>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Equal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9/26/2017</a:t>
            </a:fld>
            <a:endParaRPr/>
          </a:p>
        </p:txBody>
      </p:sp>
      <p:sp>
        <p:nvSpPr>
          <p:cNvPr id="8" name="Footer Placeholder 7"/>
          <p:cNvSpPr>
            <a:spLocks noGrp="1"/>
          </p:cNvSpPr>
          <p:nvPr>
            <p:ph type="ftr" sz="quarter" idx="12"/>
          </p:nvPr>
        </p:nvSpPr>
        <p:spPr/>
        <p:txBody>
          <a:bodyPr/>
          <a:lstStyle/>
          <a:p>
            <a:endParaRPr/>
          </a:p>
        </p:txBody>
      </p:sp>
      <p:sp>
        <p:nvSpPr>
          <p:cNvPr id="9" name="Slide Number Placeholder 8"/>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67066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Vertical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4"/>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5"/>
          </p:nvPr>
        </p:nvSpPr>
        <p:spPr/>
        <p:txBody>
          <a:bodyPr/>
          <a:lstStyle/>
          <a:p>
            <a:endParaRPr/>
          </a:p>
        </p:txBody>
      </p:sp>
      <p:sp>
        <p:nvSpPr>
          <p:cNvPr id="10" name="Slide Number Placeholder 9"/>
          <p:cNvSpPr>
            <a:spLocks noGrp="1"/>
          </p:cNvSpPr>
          <p:nvPr>
            <p:ph type="sldNum" sz="quarter" idx="16"/>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093542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ef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4352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9/26/2017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71415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Righ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9/26/2017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7688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2"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921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lternate 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1820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3"/>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4"/>
          </p:nvPr>
        </p:nvSpPr>
        <p:spPr/>
        <p:txBody>
          <a:bodyPr/>
          <a:lstStyle/>
          <a:p>
            <a:endParaRPr/>
          </a:p>
        </p:txBody>
      </p:sp>
      <p:sp>
        <p:nvSpPr>
          <p:cNvPr id="6" name="Slide Number Placeholder 5"/>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90084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Alternate 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4"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6"/>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7"/>
          </p:nvPr>
        </p:nvSpPr>
        <p:spPr/>
        <p:txBody>
          <a:bodyPr/>
          <a:lstStyle/>
          <a:p>
            <a:endParaRPr/>
          </a:p>
        </p:txBody>
      </p:sp>
      <p:sp>
        <p:nvSpPr>
          <p:cNvPr id="11" name="Slide Number Placeholder 10"/>
          <p:cNvSpPr>
            <a:spLocks noGrp="1"/>
          </p:cNvSpPr>
          <p:nvPr>
            <p:ph type="sldNum" sz="quarter" idx="18"/>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34855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ive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6"/>
          </p:nvPr>
        </p:nvSpPr>
        <p:spPr/>
        <p:txBody>
          <a:bodyPr/>
          <a:lstStyle/>
          <a:p>
            <a:endParaRPr/>
          </a:p>
        </p:txBody>
      </p:sp>
      <p:sp>
        <p:nvSpPr>
          <p:cNvPr id="11" name="Slide Number Placeholder 10"/>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91666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One Pictur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1218895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0"/>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357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Vertical Pictur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609600"/>
            <a:ext cx="7008813" cy="5638800"/>
          </a:xfrm>
          <a:solidFill>
            <a:schemeClr val="bg1">
              <a:lumMod val="85000"/>
              <a:lumOff val="15000"/>
            </a:schemeClr>
          </a:solidFill>
        </p:spPr>
        <p:txBody>
          <a:bodyPr>
            <a:normAutofit/>
          </a:bodyPr>
          <a:lstStyle>
            <a:lvl1pPr marL="0" indent="0" algn="ctr">
              <a:buNone/>
              <a:defRPr sz="2800"/>
            </a:lvl1pPr>
          </a:lstStyle>
          <a:p>
            <a:r>
              <a:rPr lang="en-US"/>
              <a:t>Click icon to add picture</a:t>
            </a:r>
            <a:endParaRPr/>
          </a:p>
        </p:txBody>
      </p:sp>
      <p:sp>
        <p:nvSpPr>
          <p:cNvPr id="2" name="Title 1"/>
          <p:cNvSpPr>
            <a:spLocks noGrp="1"/>
          </p:cNvSpPr>
          <p:nvPr>
            <p:ph type="ctrTitle" hasCustomPrompt="1"/>
          </p:nvPr>
        </p:nvSpPr>
        <p:spPr>
          <a:xfrm>
            <a:off x="7237411" y="1600200"/>
            <a:ext cx="4343402" cy="3733800"/>
          </a:xfrm>
        </p:spPr>
        <p:txBody>
          <a:bodyPr anchor="t">
            <a:normAutofit/>
          </a:bodyPr>
          <a:lstStyle>
            <a:lvl1pPr>
              <a:lnSpc>
                <a:spcPct val="85000"/>
              </a:lnSpc>
              <a:defRPr sz="6600">
                <a:solidFill>
                  <a:schemeClr val="tx1"/>
                </a:solidFill>
              </a:defRPr>
            </a:lvl1pPr>
          </a:lstStyle>
          <a:p>
            <a:r>
              <a:t>Click to enter Name</a:t>
            </a:r>
          </a:p>
        </p:txBody>
      </p:sp>
      <p:sp>
        <p:nvSpPr>
          <p:cNvPr id="3" name="Subtitle 2"/>
          <p:cNvSpPr>
            <a:spLocks noGrp="1"/>
          </p:cNvSpPr>
          <p:nvPr>
            <p:ph type="subTitle" idx="1"/>
          </p:nvPr>
        </p:nvSpPr>
        <p:spPr>
          <a:xfrm>
            <a:off x="7237411" y="5562600"/>
            <a:ext cx="4343401" cy="762000"/>
          </a:xfrm>
        </p:spPr>
        <p:txBody>
          <a:bodyPr anchor="b">
            <a:normAutofit/>
          </a:bodyPr>
          <a:lstStyle>
            <a:lvl1pPr marL="0" indent="0" algn="l">
              <a:lnSpc>
                <a:spcPct val="110000"/>
              </a:lnSpc>
              <a:spcBef>
                <a:spcPts val="0"/>
              </a:spcBef>
              <a:buNone/>
              <a:defRPr sz="1800" cap="none"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Text Placeholder 10"/>
          <p:cNvSpPr>
            <a:spLocks noGrp="1"/>
          </p:cNvSpPr>
          <p:nvPr>
            <p:ph type="body" sz="quarter" idx="11" hasCustomPrompt="1"/>
          </p:nvPr>
        </p:nvSpPr>
        <p:spPr>
          <a:xfrm>
            <a:off x="7237411" y="533400"/>
            <a:ext cx="4343402" cy="838200"/>
          </a:xfrm>
        </p:spPr>
        <p:txBody>
          <a:bodyPr anchor="ctr">
            <a:noAutofit/>
          </a:bodyPr>
          <a:lstStyle>
            <a:lvl1pPr marL="0" indent="0" algn="l">
              <a:lnSpc>
                <a:spcPct val="85000"/>
              </a:lnSpc>
              <a:spcBef>
                <a:spcPts val="0"/>
              </a:spcBef>
              <a:buNone/>
              <a:defRPr sz="4800" b="0" baseline="0">
                <a:solidFill>
                  <a:schemeClr val="accent2"/>
                </a:solidFill>
              </a:defRPr>
            </a:lvl1pPr>
            <a:lvl2pPr marL="0" indent="0" algn="r">
              <a:buNone/>
              <a:defRPr sz="5400" b="0" baseline="0">
                <a:solidFill>
                  <a:schemeClr val="bg1"/>
                </a:solidFill>
              </a:defRPr>
            </a:lvl2pPr>
            <a:lvl3pPr marL="0" indent="0" algn="r">
              <a:buNone/>
              <a:defRPr sz="5400" b="0" baseline="0">
                <a:solidFill>
                  <a:schemeClr val="bg1"/>
                </a:solidFill>
              </a:defRPr>
            </a:lvl3pPr>
            <a:lvl4pPr marL="0" indent="0" algn="r">
              <a:buNone/>
              <a:defRPr sz="5400" b="0" baseline="0">
                <a:solidFill>
                  <a:schemeClr val="bg1"/>
                </a:solidFill>
              </a:defRPr>
            </a:lvl4pPr>
            <a:lvl5pPr marL="0" indent="0" algn="r">
              <a:buNone/>
              <a:defRPr sz="5400" b="0" baseline="0">
                <a:solidFill>
                  <a:schemeClr val="bg1"/>
                </a:solidFill>
              </a:defRPr>
            </a:lvl5pPr>
          </a:lstStyle>
          <a:p>
            <a:pPr lvl="0"/>
            <a:r>
              <a:t>Year</a:t>
            </a:r>
          </a:p>
        </p:txBody>
      </p:sp>
      <p:sp>
        <p:nvSpPr>
          <p:cNvPr id="4" name="Date Placeholder 3"/>
          <p:cNvSpPr>
            <a:spLocks noGrp="1"/>
          </p:cNvSpPr>
          <p:nvPr>
            <p:ph type="dt" sz="half" idx="12"/>
          </p:nvPr>
        </p:nvSpPr>
        <p:spPr/>
        <p:txBody>
          <a:bodyPr/>
          <a:lstStyle/>
          <a:p>
            <a:fld id="{03F41C87-7AD9-4845-A077-840E4A0F3F06}" type="datetimeFigureOut">
              <a:rPr lang="en-US"/>
              <a:pPr/>
              <a:t>9/26/2017</a:t>
            </a:fld>
            <a:endParaRPr/>
          </a:p>
        </p:txBody>
      </p:sp>
      <p:sp>
        <p:nvSpPr>
          <p:cNvPr id="5" name="Footer Placeholder 4"/>
          <p:cNvSpPr>
            <a:spLocks noGrp="1"/>
          </p:cNvSpPr>
          <p:nvPr>
            <p:ph type="ftr" sz="quarter" idx="13"/>
          </p:nvPr>
        </p:nvSpPr>
        <p:spPr/>
        <p:txBody>
          <a:bodyPr/>
          <a:lstStyle/>
          <a:p>
            <a:endParaRPr/>
          </a:p>
        </p:txBody>
      </p:sp>
      <p:sp>
        <p:nvSpPr>
          <p:cNvPr id="6" name="Slide Number Placeholder 5"/>
          <p:cNvSpPr>
            <a:spLocks noGrp="1"/>
          </p:cNvSpPr>
          <p:nvPr>
            <p:ph type="sldNum" sz="quarter" idx="14"/>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8726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4" y="2514600"/>
            <a:ext cx="9144000" cy="28956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522413" y="1257300"/>
            <a:ext cx="9144000" cy="1143000"/>
          </a:xfrm>
        </p:spPr>
        <p:txBody>
          <a:bodyPr anchor="t">
            <a:normAutofit/>
          </a:bodyPr>
          <a:lstStyle>
            <a:lvl1pPr marL="0" indent="0">
              <a:lnSpc>
                <a:spcPct val="85000"/>
              </a:lnSpc>
              <a:spcBef>
                <a:spcPts val="0"/>
              </a:spcBef>
              <a:buNone/>
              <a:defRPr sz="2400" cap="none" baseline="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F41C87-7AD9-4845-A077-840E4A0F3F06}" type="datetimeFigureOut">
              <a:rPr lang="en-US"/>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p>
            <a:r>
              <a:rPr lang="en-US"/>
              <a:t>Click to edit Master title style</a:t>
            </a:r>
            <a:endParaRPr/>
          </a:p>
        </p:txBody>
      </p:sp>
      <p:sp>
        <p:nvSpPr>
          <p:cNvPr id="3" name="Content Placeholder 2"/>
          <p:cNvSpPr>
            <a:spLocks noGrp="1"/>
          </p:cNvSpPr>
          <p:nvPr>
            <p:ph sz="half" idx="1"/>
          </p:nvPr>
        </p:nvSpPr>
        <p:spPr>
          <a:xfrm>
            <a:off x="1522412" y="1828800"/>
            <a:ext cx="4419599"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4" y="1828800"/>
            <a:ext cx="4419600"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03F41C87-7AD9-4845-A077-840E4A0F3F06}" type="datetimeFigureOut">
              <a:rPr lang="en-US"/>
              <a:t>9/26/2017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03F41C87-7AD9-4845-A077-840E4A0F3F06}" type="datetimeFigureOut">
              <a:rPr lang="en-US"/>
              <a:t>9/26/2017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03F41C87-7AD9-4845-A077-840E4A0F3F06}" type="datetimeFigureOut">
              <a:rPr lang="en-US"/>
              <a:t>9/26/2017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a:t>9/26/2017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51613" y="762000"/>
            <a:ext cx="5029200" cy="2667000"/>
          </a:xfrm>
        </p:spPr>
        <p:txBody>
          <a:bodyPr anchor="b">
            <a:noAutofit/>
          </a:bodyPr>
          <a:lstStyle>
            <a:lvl1pPr algn="l">
              <a:lnSpc>
                <a:spcPct val="85000"/>
              </a:lnSpc>
              <a:defRPr sz="3200" b="0">
                <a:solidFill>
                  <a:schemeClr val="accent2"/>
                </a:solidFill>
              </a:defRPr>
            </a:lvl1pPr>
          </a:lstStyle>
          <a:p>
            <a:r>
              <a:rPr lang="en-US"/>
              <a:t>Click to edit Master title style</a:t>
            </a:r>
            <a:endParaRPr/>
          </a:p>
        </p:txBody>
      </p:sp>
      <p:sp>
        <p:nvSpPr>
          <p:cNvPr id="3" name="Content Placeholder 2"/>
          <p:cNvSpPr>
            <a:spLocks noGrp="1"/>
          </p:cNvSpPr>
          <p:nvPr>
            <p:ph idx="1"/>
          </p:nvPr>
        </p:nvSpPr>
        <p:spPr>
          <a:xfrm>
            <a:off x="574795" y="609600"/>
            <a:ext cx="5473580" cy="5638800"/>
          </a:xfrm>
        </p:spPr>
        <p:txBody>
          <a:bodyPr>
            <a:normAutofit/>
          </a:bodyPr>
          <a:lstStyle>
            <a:lvl1pPr>
              <a:defRPr sz="2400"/>
            </a:lvl1pPr>
            <a:lvl2pPr>
              <a:defRPr sz="2000"/>
            </a:lvl2pPr>
            <a:lvl3pPr>
              <a:defRPr sz="1800"/>
            </a:lvl3pPr>
            <a:lvl4pPr>
              <a:defRPr sz="1600"/>
            </a:lvl4pPr>
            <a:lvl5pPr>
              <a:defRPr sz="1600"/>
            </a:lvl5pPr>
            <a:lvl6pPr>
              <a:defRPr sz="1600" baseline="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551613"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t>9/26/2017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604653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551614" y="762000"/>
            <a:ext cx="5029200" cy="26670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551614"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ef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5661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5661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9/26/2017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32594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Righ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3"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9/26/2017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820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Lef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63"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4109756"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9/26/2017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07164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Righ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9/26/2017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99376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ix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9/26/2017</a:t>
            </a:fld>
            <a:endParaRPr/>
          </a:p>
        </p:txBody>
      </p:sp>
      <p:sp>
        <p:nvSpPr>
          <p:cNvPr id="4" name="Footer Placeholder 3"/>
          <p:cNvSpPr>
            <a:spLocks noGrp="1"/>
          </p:cNvSpPr>
          <p:nvPr>
            <p:ph type="ftr" sz="quarter" idx="16"/>
          </p:nvPr>
        </p:nvSpPr>
        <p:spPr/>
        <p:txBody>
          <a:bodyPr/>
          <a:lstStyle/>
          <a:p>
            <a:endParaRPr/>
          </a:p>
        </p:txBody>
      </p:sp>
      <p:sp>
        <p:nvSpPr>
          <p:cNvPr id="10" name="Slide Number Placeholder 9"/>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415873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Lef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8076"/>
            <a:ext cx="6035040" cy="5641848"/>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5516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9/26/2017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13877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igh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080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 name="Date Placeholder 1"/>
          <p:cNvSpPr>
            <a:spLocks noGrp="1"/>
          </p:cNvSpPr>
          <p:nvPr>
            <p:ph type="dt" sz="half" idx="10"/>
          </p:nvPr>
        </p:nvSpPr>
        <p:spPr/>
        <p:txBody>
          <a:bodyPr/>
          <a:lstStyle/>
          <a:p>
            <a:fld id="{03F41C87-7AD9-4845-A077-840E4A0F3F06}" type="datetimeFigureOut">
              <a:rPr lang="en-US"/>
              <a:pPr/>
              <a:t>9/26/2017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6209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2" y="381000"/>
            <a:ext cx="9144002"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2" y="1828800"/>
            <a:ext cx="9144002" cy="4419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7770812" y="6400800"/>
            <a:ext cx="1548659"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03F41C87-7AD9-4845-A077-840E4A0F3F06}" type="datetimeFigureOut">
              <a:rPr lang="en-US"/>
              <a:pPr/>
              <a:t>9/26/2017</a:t>
            </a:fld>
            <a:endParaRPr/>
          </a:p>
        </p:txBody>
      </p:sp>
      <p:sp>
        <p:nvSpPr>
          <p:cNvPr id="5" name="Footer Placeholder 4"/>
          <p:cNvSpPr>
            <a:spLocks noGrp="1"/>
          </p:cNvSpPr>
          <p:nvPr>
            <p:ph type="ftr" sz="quarter" idx="3"/>
          </p:nvPr>
        </p:nvSpPr>
        <p:spPr>
          <a:xfrm>
            <a:off x="1522412" y="6400800"/>
            <a:ext cx="5954834" cy="276228"/>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9599612" y="6400800"/>
            <a:ext cx="1066802"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2A013F82-EE5E-44EE-A61D-E31C6657F26F}" type="slidenum">
              <a:rPr/>
              <a:pPr/>
              <a:t>‹#›</a:t>
            </a:fld>
            <a:endParaRP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61" r:id="rId2"/>
    <p:sldLayoutId id="2147483668" r:id="rId3"/>
    <p:sldLayoutId id="2147483669" r:id="rId4"/>
    <p:sldLayoutId id="2147483670" r:id="rId5"/>
    <p:sldLayoutId id="2147483663" r:id="rId6"/>
    <p:sldLayoutId id="2147483667" r:id="rId7"/>
    <p:sldLayoutId id="2147483671" r:id="rId8"/>
    <p:sldLayoutId id="2147483672" r:id="rId9"/>
    <p:sldLayoutId id="2147483673" r:id="rId10"/>
    <p:sldLayoutId id="2147483674" r:id="rId11"/>
    <p:sldLayoutId id="2147483675" r:id="rId12"/>
    <p:sldLayoutId id="2147483676" r:id="rId13"/>
    <p:sldLayoutId id="2147483665" r:id="rId14"/>
    <p:sldLayoutId id="2147483677" r:id="rId15"/>
    <p:sldLayoutId id="2147483664" r:id="rId16"/>
    <p:sldLayoutId id="2147483678" r:id="rId17"/>
    <p:sldLayoutId id="2147483679" r:id="rId18"/>
    <p:sldLayoutId id="2147483662" r:id="rId19"/>
    <p:sldLayoutId id="2147483650" r:id="rId20"/>
    <p:sldLayoutId id="2147483651" r:id="rId21"/>
    <p:sldLayoutId id="2147483652" r:id="rId22"/>
    <p:sldLayoutId id="2147483653" r:id="rId23"/>
    <p:sldLayoutId id="2147483654" r:id="rId24"/>
    <p:sldLayoutId id="2147483655" r:id="rId25"/>
    <p:sldLayoutId id="2147483656" r:id="rId26"/>
    <p:sldLayoutId id="2147483657" r:id="rId27"/>
    <p:sldLayoutId id="2147483658" r:id="rId28"/>
    <p:sldLayoutId id="2147483659"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475488" indent="-228600" algn="l" defTabSz="914400" rtl="0" eaLnBrk="1" latinLnBrk="0" hangingPunct="1">
        <a:lnSpc>
          <a:spcPct val="90000"/>
        </a:lnSpc>
        <a:spcBef>
          <a:spcPts val="600"/>
        </a:spcBef>
        <a:buFont typeface="Arial" pitchFamily="34" charset="0"/>
        <a:buChar char="–"/>
        <a:defRPr sz="2000" kern="1200">
          <a:solidFill>
            <a:schemeClr val="tx1"/>
          </a:solidFill>
          <a:latin typeface="+mn-lt"/>
          <a:ea typeface="+mn-ea"/>
          <a:cs typeface="+mn-cs"/>
        </a:defRPr>
      </a:lvl2pPr>
      <a:lvl3pPr marL="704088"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950976"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179576"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26464"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6pPr>
      <a:lvl7pPr marL="1655064"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01952"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8pPr>
      <a:lvl9pPr marL="213055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r>
              <a:rPr lang="en-US" sz="5400" dirty="0"/>
              <a:t>Introduction to deep Learning</a:t>
            </a:r>
          </a:p>
        </p:txBody>
      </p:sp>
      <p:sp>
        <p:nvSpPr>
          <p:cNvPr id="4" name="Subtitle 3"/>
          <p:cNvSpPr>
            <a:spLocks noGrp="1"/>
          </p:cNvSpPr>
          <p:nvPr>
            <p:ph type="subTitle" idx="1"/>
          </p:nvPr>
        </p:nvSpPr>
        <p:spPr/>
        <p:txBody>
          <a:bodyPr/>
          <a:lstStyle/>
          <a:p>
            <a:r>
              <a:rPr lang="en-US" dirty="0"/>
              <a:t>Andromeda Institute of Technology</a:t>
            </a:r>
          </a:p>
        </p:txBody>
      </p:sp>
      <p:pic>
        <p:nvPicPr>
          <p:cNvPr id="2" name="Picture 1">
            <a:extLst>
              <a:ext uri="{FF2B5EF4-FFF2-40B4-BE49-F238E27FC236}">
                <a16:creationId xmlns:a16="http://schemas.microsoft.com/office/drawing/2014/main" id="{6849B550-8C7B-4015-9FD7-D7C60FBEE1FA}"/>
              </a:ext>
            </a:extLst>
          </p:cNvPr>
          <p:cNvPicPr>
            <a:picLocks noChangeAspect="1"/>
          </p:cNvPicPr>
          <p:nvPr/>
        </p:nvPicPr>
        <p:blipFill>
          <a:blip r:embed="rId3"/>
          <a:stretch>
            <a:fillRect/>
          </a:stretch>
        </p:blipFill>
        <p:spPr>
          <a:xfrm>
            <a:off x="531812" y="1219200"/>
            <a:ext cx="5769241" cy="4495800"/>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B4152837-17F4-4425-845C-DAEAB2F1B8B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Back propagation</a:t>
            </a:r>
          </a:p>
        </p:txBody>
      </p:sp>
      <p:pic>
        <p:nvPicPr>
          <p:cNvPr id="7" name="Picture 6">
            <a:extLst>
              <a:ext uri="{FF2B5EF4-FFF2-40B4-BE49-F238E27FC236}">
                <a16:creationId xmlns:a16="http://schemas.microsoft.com/office/drawing/2014/main" id="{833141B0-F0D2-45DB-85F6-11FF772BD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0262" y="1533525"/>
            <a:ext cx="5448300" cy="3790950"/>
          </a:xfrm>
          <a:prstGeom prst="rect">
            <a:avLst/>
          </a:prstGeom>
        </p:spPr>
      </p:pic>
    </p:spTree>
    <p:extLst>
      <p:ext uri="{BB962C8B-B14F-4D97-AF65-F5344CB8AC3E}">
        <p14:creationId xmlns:p14="http://schemas.microsoft.com/office/powerpoint/2010/main" val="318732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E5E405-24C1-46D8-9CB2-C7012F5C1C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1295400"/>
            <a:ext cx="5562600" cy="5082826"/>
          </a:xfrm>
          <a:prstGeom prst="rect">
            <a:avLst/>
          </a:prstGeom>
        </p:spPr>
      </p:pic>
      <p:sp>
        <p:nvSpPr>
          <p:cNvPr id="9" name="Title 2">
            <a:extLst>
              <a:ext uri="{FF2B5EF4-FFF2-40B4-BE49-F238E27FC236}">
                <a16:creationId xmlns:a16="http://schemas.microsoft.com/office/drawing/2014/main" id="{3C4C5FB9-DF92-405C-8E32-AE7272BDEEF6}"/>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Questions?</a:t>
            </a:r>
          </a:p>
        </p:txBody>
      </p:sp>
    </p:spTree>
    <p:extLst>
      <p:ext uri="{BB962C8B-B14F-4D97-AF65-F5344CB8AC3E}">
        <p14:creationId xmlns:p14="http://schemas.microsoft.com/office/powerpoint/2010/main" val="404313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455613" y="325244"/>
            <a:ext cx="6934200"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 learning?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613" y="990600"/>
            <a:ext cx="8774047" cy="2513088"/>
          </a:xfrm>
          <a:prstGeom prst="rect">
            <a:avLst/>
          </a:prstGeom>
        </p:spPr>
      </p:pic>
      <p:pic>
        <p:nvPicPr>
          <p:cNvPr id="10" name="Picture 9"/>
          <p:cNvPicPr>
            <a:picLocks noChangeAspect="1"/>
          </p:cNvPicPr>
          <p:nvPr/>
        </p:nvPicPr>
        <p:blipFill>
          <a:blip r:embed="rId4"/>
          <a:stretch>
            <a:fillRect/>
          </a:stretch>
        </p:blipFill>
        <p:spPr>
          <a:xfrm>
            <a:off x="4494213" y="3595615"/>
            <a:ext cx="7162800" cy="3145466"/>
          </a:xfrm>
          <a:prstGeom prst="rect">
            <a:avLst/>
          </a:prstGeom>
        </p:spPr>
      </p:pic>
    </p:spTree>
    <p:extLst>
      <p:ext uri="{BB962C8B-B14F-4D97-AF65-F5344CB8AC3E}">
        <p14:creationId xmlns:p14="http://schemas.microsoft.com/office/powerpoint/2010/main" val="1055388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8412" y="152400"/>
            <a:ext cx="8077200" cy="6634843"/>
          </a:xfrm>
          <a:prstGeom prst="rect">
            <a:avLst/>
          </a:prstGeom>
        </p:spPr>
      </p:pic>
      <p:sp>
        <p:nvSpPr>
          <p:cNvPr id="9" name="Title 2"/>
          <p:cNvSpPr txBox="1">
            <a:spLocks/>
          </p:cNvSpPr>
          <p:nvPr/>
        </p:nvSpPr>
        <p:spPr>
          <a:xfrm>
            <a:off x="455613" y="325244"/>
            <a:ext cx="3200399" cy="1351156"/>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a:t>
            </a:r>
          </a:p>
          <a:p>
            <a:r>
              <a:rPr lang="en-US" sz="5400" dirty="0"/>
              <a:t>learning</a:t>
            </a:r>
          </a:p>
        </p:txBody>
      </p:sp>
    </p:spTree>
    <p:extLst>
      <p:ext uri="{BB962C8B-B14F-4D97-AF65-F5344CB8AC3E}">
        <p14:creationId xmlns:p14="http://schemas.microsoft.com/office/powerpoint/2010/main" val="1690829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482" y="476098"/>
            <a:ext cx="10909861" cy="5905804"/>
          </a:xfrm>
          <a:prstGeom prst="rect">
            <a:avLst/>
          </a:prstGeom>
        </p:spPr>
      </p:pic>
    </p:spTree>
    <p:extLst>
      <p:ext uri="{BB962C8B-B14F-4D97-AF65-F5344CB8AC3E}">
        <p14:creationId xmlns:p14="http://schemas.microsoft.com/office/powerpoint/2010/main" val="483460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219200"/>
            <a:ext cx="9294812" cy="5228332"/>
          </a:xfrm>
          <a:prstGeom prst="rect">
            <a:avLst/>
          </a:prstGeom>
        </p:spPr>
      </p:pic>
      <p:sp>
        <p:nvSpPr>
          <p:cNvPr id="15" name="Title 2"/>
          <p:cNvSpPr txBox="1">
            <a:spLocks/>
          </p:cNvSpPr>
          <p:nvPr/>
        </p:nvSpPr>
        <p:spPr>
          <a:xfrm>
            <a:off x="455612" y="325244"/>
            <a:ext cx="8001001" cy="685800"/>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Neural networks and Deep learning?</a:t>
            </a:r>
          </a:p>
        </p:txBody>
      </p:sp>
    </p:spTree>
    <p:extLst>
      <p:ext uri="{BB962C8B-B14F-4D97-AF65-F5344CB8AC3E}">
        <p14:creationId xmlns:p14="http://schemas.microsoft.com/office/powerpoint/2010/main" val="3902248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txBox="1">
            <a:spLocks/>
          </p:cNvSpPr>
          <p:nvPr/>
        </p:nvSpPr>
        <p:spPr>
          <a:xfrm>
            <a:off x="455612" y="325244"/>
            <a:ext cx="8001001"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Understanding a neuron</a:t>
            </a:r>
          </a:p>
        </p:txBody>
      </p:sp>
      <p:sp>
        <p:nvSpPr>
          <p:cNvPr id="6" name="TextBox 5"/>
          <p:cNvSpPr txBox="1"/>
          <p:nvPr/>
        </p:nvSpPr>
        <p:spPr>
          <a:xfrm>
            <a:off x="479424" y="5181600"/>
            <a:ext cx="5638800" cy="1569660"/>
          </a:xfrm>
          <a:prstGeom prst="rect">
            <a:avLst/>
          </a:prstGeom>
          <a:noFill/>
        </p:spPr>
        <p:txBody>
          <a:bodyPr wrap="square" rtlCol="0">
            <a:spAutoFit/>
          </a:bodyPr>
          <a:lstStyle/>
          <a:p>
            <a:r>
              <a:rPr lang="en-US" sz="2400" dirty="0"/>
              <a:t>Two simple functions:</a:t>
            </a:r>
          </a:p>
          <a:p>
            <a:pPr marL="285750" indent="-28575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 linear transformation: </a:t>
            </a:r>
            <a:r>
              <a:rPr lang="en-US" sz="2400" b="1" dirty="0" err="1"/>
              <a:t>Wx</a:t>
            </a:r>
            <a:r>
              <a:rPr lang="en-US" sz="2400" b="1" dirty="0"/>
              <a:t> + b</a:t>
            </a:r>
          </a:p>
          <a:p>
            <a:pPr marL="342900" indent="-342900">
              <a:buFont typeface="Arial" panose="020B0604020202020204" pitchFamily="34" charset="0"/>
              <a:buChar char="•"/>
            </a:pPr>
            <a:r>
              <a:rPr lang="en-US" sz="2400" dirty="0"/>
              <a:t>An activation function</a:t>
            </a:r>
          </a:p>
        </p:txBody>
      </p:sp>
      <p:pic>
        <p:nvPicPr>
          <p:cNvPr id="7" name="Picture 6">
            <a:extLst>
              <a:ext uri="{FF2B5EF4-FFF2-40B4-BE49-F238E27FC236}">
                <a16:creationId xmlns:a16="http://schemas.microsoft.com/office/drawing/2014/main" id="{924D1156-87D2-4433-85F3-AE752F096F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4815" y="1011044"/>
            <a:ext cx="8606818" cy="4107056"/>
          </a:xfrm>
          <a:prstGeom prst="rect">
            <a:avLst/>
          </a:prstGeom>
        </p:spPr>
      </p:pic>
    </p:spTree>
    <p:extLst>
      <p:ext uri="{BB962C8B-B14F-4D97-AF65-F5344CB8AC3E}">
        <p14:creationId xmlns:p14="http://schemas.microsoft.com/office/powerpoint/2010/main" val="670022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DAD22C5C-A6D9-4F89-8BB6-62D4BBB7B2F4}"/>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Linear transformation (Y = </a:t>
            </a:r>
            <a:r>
              <a:rPr lang="en-US" sz="5400" dirty="0" err="1"/>
              <a:t>Wx</a:t>
            </a:r>
            <a:r>
              <a:rPr lang="en-US" sz="5400" dirty="0"/>
              <a:t> + b)</a:t>
            </a:r>
          </a:p>
        </p:txBody>
      </p:sp>
      <p:sp>
        <p:nvSpPr>
          <p:cNvPr id="13" name="TextBox 12">
            <a:extLst>
              <a:ext uri="{FF2B5EF4-FFF2-40B4-BE49-F238E27FC236}">
                <a16:creationId xmlns:a16="http://schemas.microsoft.com/office/drawing/2014/main" id="{4856E8B8-5321-465D-8792-7413B018526E}"/>
              </a:ext>
            </a:extLst>
          </p:cNvPr>
          <p:cNvSpPr txBox="1"/>
          <p:nvPr/>
        </p:nvSpPr>
        <p:spPr>
          <a:xfrm>
            <a:off x="455612" y="1051868"/>
            <a:ext cx="5081588" cy="461665"/>
          </a:xfrm>
          <a:prstGeom prst="rect">
            <a:avLst/>
          </a:prstGeom>
          <a:noFill/>
        </p:spPr>
        <p:txBody>
          <a:bodyPr wrap="square" rtlCol="0">
            <a:spAutoFit/>
          </a:bodyPr>
          <a:lstStyle/>
          <a:p>
            <a:r>
              <a:rPr lang="en-US" sz="2400" dirty="0"/>
              <a:t>Regression with a single neuron</a:t>
            </a:r>
          </a:p>
        </p:txBody>
      </p:sp>
      <p:pic>
        <p:nvPicPr>
          <p:cNvPr id="2" name="Picture 1">
            <a:extLst>
              <a:ext uri="{FF2B5EF4-FFF2-40B4-BE49-F238E27FC236}">
                <a16:creationId xmlns:a16="http://schemas.microsoft.com/office/drawing/2014/main" id="{1FA749F4-4E18-4F3D-BB75-88CA7FC9BF82}"/>
              </a:ext>
            </a:extLst>
          </p:cNvPr>
          <p:cNvPicPr>
            <a:picLocks noChangeAspect="1"/>
          </p:cNvPicPr>
          <p:nvPr/>
        </p:nvPicPr>
        <p:blipFill>
          <a:blip r:embed="rId3"/>
          <a:stretch>
            <a:fillRect/>
          </a:stretch>
        </p:blipFill>
        <p:spPr>
          <a:xfrm>
            <a:off x="3579812" y="1869624"/>
            <a:ext cx="4984068" cy="4449379"/>
          </a:xfrm>
          <a:prstGeom prst="rect">
            <a:avLst/>
          </a:prstGeom>
        </p:spPr>
      </p:pic>
    </p:spTree>
    <p:extLst>
      <p:ext uri="{BB962C8B-B14F-4D97-AF65-F5344CB8AC3E}">
        <p14:creationId xmlns:p14="http://schemas.microsoft.com/office/powerpoint/2010/main" val="68502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A3019479-6CB1-4AA0-AD51-3D7E0D70DEEC}"/>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1025" name="Picture 1" descr="Machine generated alternative text:&#10;Input layer &#10;Neural Network &#10;Hidden layer &#10;Output layer ">
            <a:extLst>
              <a:ext uri="{FF2B5EF4-FFF2-40B4-BE49-F238E27FC236}">
                <a16:creationId xmlns:a16="http://schemas.microsoft.com/office/drawing/2014/main" id="{F1B6E68A-B7E2-4688-B3A3-09068786F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2" y="1523999"/>
            <a:ext cx="7696200" cy="47399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1D94730-88F3-4800-82DD-854640C0AB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1012" y="4267200"/>
            <a:ext cx="2619375" cy="2400300"/>
          </a:xfrm>
          <a:prstGeom prst="rect">
            <a:avLst/>
          </a:prstGeom>
        </p:spPr>
      </p:pic>
      <p:pic>
        <p:nvPicPr>
          <p:cNvPr id="8" name="Picture 7">
            <a:extLst>
              <a:ext uri="{FF2B5EF4-FFF2-40B4-BE49-F238E27FC236}">
                <a16:creationId xmlns:a16="http://schemas.microsoft.com/office/drawing/2014/main" id="{66CEB82F-85EE-44F0-8730-798652B905FE}"/>
              </a:ext>
            </a:extLst>
          </p:cNvPr>
          <p:cNvPicPr>
            <a:picLocks noChangeAspect="1"/>
          </p:cNvPicPr>
          <p:nvPr/>
        </p:nvPicPr>
        <p:blipFill>
          <a:blip r:embed="rId5"/>
          <a:stretch>
            <a:fillRect/>
          </a:stretch>
        </p:blipFill>
        <p:spPr>
          <a:xfrm>
            <a:off x="1150937" y="1588937"/>
            <a:ext cx="7372350" cy="4610100"/>
          </a:xfrm>
          <a:prstGeom prst="rect">
            <a:avLst/>
          </a:prstGeom>
        </p:spPr>
      </p:pic>
      <p:pic>
        <p:nvPicPr>
          <p:cNvPr id="11" name="Picture 10">
            <a:extLst>
              <a:ext uri="{FF2B5EF4-FFF2-40B4-BE49-F238E27FC236}">
                <a16:creationId xmlns:a16="http://schemas.microsoft.com/office/drawing/2014/main" id="{C796D9A3-B0C2-4C79-A659-2107E082E3E6}"/>
              </a:ext>
            </a:extLst>
          </p:cNvPr>
          <p:cNvPicPr>
            <a:picLocks noChangeAspect="1"/>
          </p:cNvPicPr>
          <p:nvPr/>
        </p:nvPicPr>
        <p:blipFill>
          <a:blip r:embed="rId6"/>
          <a:stretch>
            <a:fillRect/>
          </a:stretch>
        </p:blipFill>
        <p:spPr>
          <a:xfrm>
            <a:off x="989012" y="1511001"/>
            <a:ext cx="7715250" cy="4752975"/>
          </a:xfrm>
          <a:prstGeom prst="rect">
            <a:avLst/>
          </a:prstGeom>
        </p:spPr>
      </p:pic>
      <p:pic>
        <p:nvPicPr>
          <p:cNvPr id="12" name="Picture 11">
            <a:extLst>
              <a:ext uri="{FF2B5EF4-FFF2-40B4-BE49-F238E27FC236}">
                <a16:creationId xmlns:a16="http://schemas.microsoft.com/office/drawing/2014/main" id="{41877539-446D-4810-96BF-76B63B887572}"/>
              </a:ext>
            </a:extLst>
          </p:cNvPr>
          <p:cNvPicPr>
            <a:picLocks noChangeAspect="1"/>
          </p:cNvPicPr>
          <p:nvPr/>
        </p:nvPicPr>
        <p:blipFill>
          <a:blip r:embed="rId7"/>
          <a:stretch>
            <a:fillRect/>
          </a:stretch>
        </p:blipFill>
        <p:spPr>
          <a:xfrm>
            <a:off x="455612" y="1511000"/>
            <a:ext cx="8391525" cy="4752975"/>
          </a:xfrm>
          <a:prstGeom prst="rect">
            <a:avLst/>
          </a:prstGeom>
        </p:spPr>
      </p:pic>
    </p:spTree>
    <p:extLst>
      <p:ext uri="{BB962C8B-B14F-4D97-AF65-F5344CB8AC3E}">
        <p14:creationId xmlns:p14="http://schemas.microsoft.com/office/powerpoint/2010/main" val="2002899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randombar(horizontal)">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8A8C94CA-20CF-4610-92C6-F5B2E6714D0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9" name="Picture 8">
            <a:extLst>
              <a:ext uri="{FF2B5EF4-FFF2-40B4-BE49-F238E27FC236}">
                <a16:creationId xmlns:a16="http://schemas.microsoft.com/office/drawing/2014/main" id="{001CF72A-4041-4F71-ADDC-EB5541D5E5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637" y="990600"/>
            <a:ext cx="7619999" cy="5482167"/>
          </a:xfrm>
          <a:prstGeom prst="rect">
            <a:avLst/>
          </a:prstGeom>
        </p:spPr>
      </p:pic>
      <p:pic>
        <p:nvPicPr>
          <p:cNvPr id="2" name="Picture 1">
            <a:extLst>
              <a:ext uri="{FF2B5EF4-FFF2-40B4-BE49-F238E27FC236}">
                <a16:creationId xmlns:a16="http://schemas.microsoft.com/office/drawing/2014/main" id="{4B27D1C2-005C-4F6E-AD60-E42A8B8A2202}"/>
              </a:ext>
            </a:extLst>
          </p:cNvPr>
          <p:cNvPicPr>
            <a:picLocks noChangeAspect="1"/>
          </p:cNvPicPr>
          <p:nvPr/>
        </p:nvPicPr>
        <p:blipFill>
          <a:blip r:embed="rId4"/>
          <a:stretch>
            <a:fillRect/>
          </a:stretch>
        </p:blipFill>
        <p:spPr>
          <a:xfrm>
            <a:off x="2208212" y="1600200"/>
            <a:ext cx="8324850" cy="3276600"/>
          </a:xfrm>
          <a:prstGeom prst="rect">
            <a:avLst/>
          </a:prstGeom>
        </p:spPr>
      </p:pic>
    </p:spTree>
    <p:extLst>
      <p:ext uri="{BB962C8B-B14F-4D97-AF65-F5344CB8AC3E}">
        <p14:creationId xmlns:p14="http://schemas.microsoft.com/office/powerpoint/2010/main" val="409772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aduation Album 16x9">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9C8F2D3-14B3-419F-90A1-087E04E0E8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Graduation photo album, black (widescreen)</Template>
  <TotalTime>0</TotalTime>
  <Words>819</Words>
  <Application>Microsoft Office PowerPoint</Application>
  <PresentationFormat>Custom</PresentationFormat>
  <Paragraphs>103</Paragraphs>
  <Slides>11</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Cambria</vt:lpstr>
      <vt:lpstr>Graduation Album 16x9</vt:lpstr>
      <vt:lpstr>Introduction to deep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2017-09-18T20:03:14Z</dcterms:created>
  <dcterms:modified xsi:type="dcterms:W3CDTF">2017-09-26T18:56:58Z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TC028133329991</vt:lpwstr>
  </property>
</Properties>
</file>